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sldIdLst>
    <p:sldId id="256" r:id="rId2"/>
    <p:sldId id="259" r:id="rId3"/>
    <p:sldId id="260" r:id="rId4"/>
    <p:sldId id="266" r:id="rId5"/>
    <p:sldId id="268" r:id="rId6"/>
    <p:sldId id="261" r:id="rId7"/>
    <p:sldId id="269" r:id="rId8"/>
    <p:sldId id="262" r:id="rId9"/>
    <p:sldId id="263" r:id="rId10"/>
    <p:sldId id="264" r:id="rId11"/>
    <p:sldId id="267" r:id="rId12"/>
    <p:sldId id="258" r:id="rId13"/>
    <p:sldId id="265" r:id="rId14"/>
    <p:sldId id="270" r:id="rId15"/>
    <p:sldId id="27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4C71EC6-210F-42DE-9C53-41977AD35B3D}" type="datetimeFigureOut">
              <a:rPr lang="ru-RU" smtClean="0"/>
              <a:t>08.02.2024</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19B0651-EE4F-4900-A07F-96A6BFA9D0F0}" type="slidenum">
              <a:rPr lang="ru-RU" smtClean="0"/>
              <a:t>‹#›</a:t>
            </a:fld>
            <a:endParaRPr lang="ru-RU"/>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11" name="Title 10"/>
          <p:cNvSpPr>
            <a:spLocks noGrp="1"/>
          </p:cNvSpPr>
          <p:nvPr>
            <p:ph type="title"/>
          </p:nvPr>
        </p:nvSpPr>
        <p:spPr/>
        <p:txBody>
          <a:bodyPr/>
          <a:lstStyle/>
          <a:p>
            <a:r>
              <a:rPr lang="ru-RU" smtClean="0"/>
              <a:t>Образец заголовка</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08.02.2024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08.02.2024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12" name="Title 1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08.02.2024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08.02.2024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08.02.2024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ru-RU" smtClean="0"/>
              <a:t>Образец заголовка</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08.02.2024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ru-RU" smtClean="0"/>
              <a:t>Образец заголовка</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08.02.2024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4C71EC6-210F-42DE-9C53-41977AD35B3D}" type="datetimeFigureOut">
              <a:rPr lang="ru-RU" smtClean="0"/>
              <a:t>08.02.2024</a:t>
            </a:fld>
            <a:endParaRPr lang="ru-RU"/>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11161" y="1628800"/>
            <a:ext cx="8820472" cy="1752600"/>
          </a:xfrm>
        </p:spPr>
        <p:txBody>
          <a:bodyPr/>
          <a:lstStyle/>
          <a:p>
            <a:pPr algn="just"/>
            <a:r>
              <a:rPr lang="kk-KZ" b="1" dirty="0">
                <a:cs typeface="Times New Roman" panose="02020603050405020304" pitchFamily="18" charset="0"/>
              </a:rPr>
              <a:t>Тақырыбы:Ерте жастағы балалардың өсу </a:t>
            </a:r>
            <a:endParaRPr lang="kk-KZ" b="1" dirty="0" smtClean="0">
              <a:cs typeface="Times New Roman" panose="02020603050405020304" pitchFamily="18" charset="0"/>
            </a:endParaRPr>
          </a:p>
          <a:p>
            <a:pPr algn="just"/>
            <a:r>
              <a:rPr lang="kk-KZ" b="1" dirty="0" smtClean="0">
                <a:cs typeface="Times New Roman" panose="02020603050405020304" pitchFamily="18" charset="0"/>
              </a:rPr>
              <a:t>ерекшеліктері </a:t>
            </a:r>
            <a:r>
              <a:rPr lang="kk-KZ" b="1" dirty="0">
                <a:cs typeface="Times New Roman" panose="02020603050405020304" pitchFamily="18" charset="0"/>
              </a:rPr>
              <a:t>тақырыбы бойынша ата-аналарға ескерту</a:t>
            </a:r>
            <a:endParaRPr lang="ru-RU" dirty="0"/>
          </a:p>
        </p:txBody>
      </p:sp>
    </p:spTree>
    <p:extLst>
      <p:ext uri="{BB962C8B-B14F-4D97-AF65-F5344CB8AC3E}">
        <p14:creationId xmlns:p14="http://schemas.microsoft.com/office/powerpoint/2010/main" val="1261097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ru-RU"/>
              <a:t>Екі жас — тіл дамуы өте қарқынды өтетін, тілді үйретуге ерекше сезімталды</a:t>
            </a:r>
            <a:r>
              <a:rPr lang="kk-KZ"/>
              <a:t>қ</a:t>
            </a:r>
            <a:r>
              <a:rPr lang="ru-RU"/>
              <a:t> байқалатын тіл дам</a:t>
            </a:r>
            <a:r>
              <a:rPr lang="kk-KZ"/>
              <a:t>ыт</a:t>
            </a:r>
            <a:r>
              <a:rPr lang="ru-RU"/>
              <a:t>удағы «сен</a:t>
            </a:r>
            <a:r>
              <a:rPr lang="kk-KZ"/>
              <a:t>с</a:t>
            </a:r>
            <a:r>
              <a:rPr lang="ru-RU"/>
              <a:t>итивті» кезең. Бала екі жасында </a:t>
            </a:r>
            <a:r>
              <a:rPr lang="kk-KZ"/>
              <a:t>ересек адамдардың</a:t>
            </a:r>
            <a:r>
              <a:rPr lang="ru-RU"/>
              <a:t> сөздері мен сөйлемдеріне еліктеп, тілдерін түсіне бастайды. Оның белсенді сөздік қоры өседі, бала тілдің грамматикалық құрылысын меңгереді, сөйлемдерді қолдана бастайды</a:t>
            </a:r>
          </a:p>
        </p:txBody>
      </p:sp>
    </p:spTree>
    <p:extLst>
      <p:ext uri="{BB962C8B-B14F-4D97-AF65-F5344CB8AC3E}">
        <p14:creationId xmlns:p14="http://schemas.microsoft.com/office/powerpoint/2010/main" val="2901770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r>
              <a:rPr lang="kk-KZ" sz="2800" kern="50">
                <a:latin typeface="Times New Roman"/>
                <a:ea typeface="DejaVu Sans"/>
              </a:rPr>
              <a:t>2 жастың соңына қарай тіл өзінің негізгі қызметі — қоршаған ортамен қарым-қатынас қызметін атқара бастайды. Бала тілді, ең алдымен, ересек адамдармен әңгімелесуде қолдана бастайды. Бұл жастағы балалар суреттегі өздеріне жақсы таныс қарапайым сюжеттерді түсініп қана қоймай, сонымен бірге ересектердің кейбір сұрақтарына жауап бере алады</a:t>
            </a:r>
            <a:endParaRPr lang="ru-RU"/>
          </a:p>
        </p:txBody>
      </p:sp>
    </p:spTree>
    <p:extLst>
      <p:ext uri="{BB962C8B-B14F-4D97-AF65-F5344CB8AC3E}">
        <p14:creationId xmlns:p14="http://schemas.microsoft.com/office/powerpoint/2010/main" val="2036456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indent="361950" algn="just">
              <a:spcAft>
                <a:spcPts val="0"/>
              </a:spcAft>
            </a:pPr>
            <a:r>
              <a:rPr lang="kk-KZ" sz="2800" kern="50">
                <a:latin typeface="Times New Roman"/>
                <a:ea typeface="DejaVu Sans"/>
                <a:cs typeface="Times New Roman"/>
              </a:rPr>
              <a:t>Тілді түсіну біртіндеп болатын процесс. Бұл процесстің дамуы үшін бір жарым жасқа дейін заттар, қимылдар мен олардың атаулары арасындағы байланыс қарқынды орнай бастайды, бұл байланыстар алдымен әлсіз болады, оларды нығайту үшін арнайы жағдайлар қажет. Жекелеген анализаторлардың (қозғалыс, көру, есту қабілеттері) арасындағы байланыс тым берік болмайды, бала ересектерді түсінгенімен, оларға назар аудармауы мүмкін.</a:t>
            </a:r>
            <a:endParaRPr lang="ru-RU" sz="2000" kern="50">
              <a:latin typeface="Arial"/>
              <a:ea typeface="DejaVu Sans"/>
              <a:cs typeface="Times New Roman"/>
            </a:endParaRPr>
          </a:p>
          <a:p>
            <a:endParaRPr lang="ru-RU"/>
          </a:p>
        </p:txBody>
      </p:sp>
    </p:spTree>
    <p:extLst>
      <p:ext uri="{BB962C8B-B14F-4D97-AF65-F5344CB8AC3E}">
        <p14:creationId xmlns:p14="http://schemas.microsoft.com/office/powerpoint/2010/main" val="2066210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indent="361950" algn="just">
              <a:spcAft>
                <a:spcPts val="0"/>
              </a:spcAft>
            </a:pPr>
            <a:r>
              <a:rPr lang="kk-KZ" sz="2800" kern="50">
                <a:latin typeface="Times New Roman"/>
                <a:ea typeface="DejaVu Sans"/>
                <a:cs typeface="Times New Roman"/>
              </a:rPr>
              <a:t>Бала үш жаста тұрмыстық процессте, ойында, ұйымдастырылған оқу іс-әрекетінде дербес, ал қозғалыстары үйлесімді бола бастайды.</a:t>
            </a:r>
            <a:endParaRPr lang="ru-RU" sz="2000" kern="50">
              <a:latin typeface="Arial"/>
              <a:ea typeface="DejaVu Sans"/>
              <a:cs typeface="Times New Roman"/>
            </a:endParaRPr>
          </a:p>
          <a:p>
            <a:r>
              <a:rPr lang="kk-KZ" sz="2800" kern="50">
                <a:latin typeface="Times New Roman"/>
                <a:ea typeface="DejaVu Sans"/>
              </a:rPr>
              <a:t>3 жастағы баланың күн тәртібін құру барысында, ең алдымен, сергіту уақытының сипаты мен ұзақтығында болатын өзгерістерді ескеру қажет. </a:t>
            </a:r>
            <a:endParaRPr lang="ru-RU"/>
          </a:p>
        </p:txBody>
      </p:sp>
    </p:spTree>
    <p:extLst>
      <p:ext uri="{BB962C8B-B14F-4D97-AF65-F5344CB8AC3E}">
        <p14:creationId xmlns:p14="http://schemas.microsoft.com/office/powerpoint/2010/main" val="4173115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r>
              <a:rPr lang="kk-KZ" sz="2800" kern="50">
                <a:latin typeface="Times New Roman"/>
                <a:ea typeface="DejaVu Sans"/>
              </a:rPr>
              <a:t>Баланың жалпы дамуымен байланысты сергектігіндегі өзгерістерге қарамастан, бала 3 жаста жоғары жүйке жүйесі қызметінің ерекшелiктеріне сай ұзақ уақыт бiр іспен шұғылдана алмайды: бiрқалыпты іс-әрекеттер мен қимылдар оларды жалықтырады. Сонымен бірге, бала әрдайым өзінің жай-күйін бағалай білмейді, іс-әрекетінің сипатын, енжарлығын өзгерте алмайды. Ол үшін күн тәртібін құру барысында бөлмедегі және серуендегі іс-әрекеттердің түрлерін ауыстырып отыру қажет</a:t>
            </a:r>
            <a:endParaRPr lang="ru-RU"/>
          </a:p>
        </p:txBody>
      </p:sp>
    </p:spTree>
    <p:extLst>
      <p:ext uri="{BB962C8B-B14F-4D97-AF65-F5344CB8AC3E}">
        <p14:creationId xmlns:p14="http://schemas.microsoft.com/office/powerpoint/2010/main" val="3317134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kk-KZ"/>
              <a:t>Режимдік процесcтерді ересектердің әңгімелеуімен, түсіндіруімен ұластырған маңызды. 3 жаста сөз жетекші рөл атқара бастайды, сондай-ақ, жаңа қимылдар мен                             іс-әрекеттерді үйретуде </a:t>
            </a:r>
            <a:r>
              <a:rPr lang="kk-KZ" b="1"/>
              <a:t>көрсету</a:t>
            </a:r>
            <a:r>
              <a:rPr lang="kk-KZ"/>
              <a:t> маңызды тәсілдердің бірі болып қала береді. Сөздің көмегімен ересек адам кейбір әрекет түрлерін баланың есіне салады («Арман, қолыңды жудың ба?»), есіне түсіреді («Әсел, қолыңды жуып болсаң, үстел басына отыр»), </a:t>
            </a:r>
            <a:r>
              <a:rPr lang="kk-KZ" smtClean="0"/>
              <a:t>түсіндіреді</a:t>
            </a:r>
            <a:endParaRPr lang="ru-RU"/>
          </a:p>
          <a:p>
            <a:endParaRPr lang="ru-RU"/>
          </a:p>
        </p:txBody>
      </p:sp>
    </p:spTree>
    <p:extLst>
      <p:ext uri="{BB962C8B-B14F-4D97-AF65-F5344CB8AC3E}">
        <p14:creationId xmlns:p14="http://schemas.microsoft.com/office/powerpoint/2010/main" val="3038217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indent="361950" algn="just">
              <a:spcAft>
                <a:spcPts val="0"/>
              </a:spcAft>
            </a:pPr>
            <a:r>
              <a:rPr lang="ru-RU" kern="50">
                <a:latin typeface="Times New Roman"/>
                <a:ea typeface="DejaVu Sans"/>
                <a:cs typeface="Times New Roman"/>
              </a:rPr>
              <a:t>Бір жастан бастап үш жасқа дейінгі ерте балалық          шақ - бала өміріндегі ерекше кезең. Баланың ақыл-ойының, денесінің дамуы мен адамгершілік қасиетінің негіздері осы жаста қалыптасатындықтан, ересектердің балаларға тікелей әсер етуі ерекше болады.</a:t>
            </a:r>
            <a:endParaRPr lang="ru-RU" sz="1800" kern="50">
              <a:ea typeface="DejaVu Sans"/>
              <a:cs typeface="Times New Roman"/>
            </a:endParaRPr>
          </a:p>
          <a:p>
            <a:pPr indent="361950" algn="just">
              <a:spcAft>
                <a:spcPts val="0"/>
              </a:spcAft>
            </a:pPr>
            <a:r>
              <a:rPr lang="kk-KZ" kern="50">
                <a:latin typeface="Times New Roman"/>
                <a:ea typeface="DejaVu Sans"/>
                <a:cs typeface="Times New Roman"/>
              </a:rPr>
              <a:t>Күн тәртібінде балалардың гигиеналық күтіміне маңызды орын беріледі. Сондай-ақ, күнделікті өз-өзіне қызмет ету дағдыларын қалыптастыру, бала дербестігін тәрбиелеу қажеттілігінің артуы сияқты мақсатты түрде педагогикалық әсер ету белгілі бір орын алады. Балаларда өзіне-өзі қызмет ету дағдыларын қалыптастыра отырып, үнемі көмек көрсету қажет. </a:t>
            </a:r>
            <a:endParaRPr lang="ru-RU" sz="1800" kern="50">
              <a:ea typeface="DejaVu Sans"/>
              <a:cs typeface="Times New Roman"/>
            </a:endParaRPr>
          </a:p>
          <a:p>
            <a:pPr indent="361950" algn="just">
              <a:spcAft>
                <a:spcPts val="0"/>
              </a:spcAft>
            </a:pPr>
            <a:endParaRPr lang="ru-RU" sz="1800" kern="50">
              <a:ea typeface="DejaVu Sans"/>
              <a:cs typeface="Times New Roman"/>
            </a:endParaRPr>
          </a:p>
        </p:txBody>
      </p:sp>
    </p:spTree>
    <p:extLst>
      <p:ext uri="{BB962C8B-B14F-4D97-AF65-F5344CB8AC3E}">
        <p14:creationId xmlns:p14="http://schemas.microsoft.com/office/powerpoint/2010/main" val="1393717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10000"/>
          </a:bodyPr>
          <a:lstStyle/>
          <a:p>
            <a:pPr>
              <a:spcAft>
                <a:spcPts val="0"/>
              </a:spcAft>
            </a:pPr>
            <a:r>
              <a:rPr lang="kk-KZ">
                <a:latin typeface="Times New Roman"/>
                <a:ea typeface="Times New Roman"/>
              </a:rPr>
              <a:t> 1 жастан 3 жасқа дейінгі бөбектік кездегі негізгі ерекшеліктері:</a:t>
            </a:r>
            <a:endParaRPr lang="ru-RU" sz="2000">
              <a:latin typeface="Times New Roman"/>
              <a:ea typeface="Times New Roman"/>
            </a:endParaRPr>
          </a:p>
          <a:p>
            <a:pPr>
              <a:spcAft>
                <a:spcPts val="0"/>
              </a:spcAft>
            </a:pPr>
            <a:r>
              <a:rPr lang="kk-KZ">
                <a:latin typeface="Times New Roman"/>
                <a:ea typeface="Times New Roman"/>
              </a:rPr>
              <a:t>1)Адамдармен қарыс-қатынас жасауда түсіну пайда болады.</a:t>
            </a:r>
            <a:endParaRPr lang="ru-RU" sz="2000">
              <a:latin typeface="Times New Roman"/>
              <a:ea typeface="Times New Roman"/>
            </a:endParaRPr>
          </a:p>
          <a:p>
            <a:pPr>
              <a:spcAft>
                <a:spcPts val="0"/>
              </a:spcAft>
            </a:pPr>
            <a:r>
              <a:rPr lang="kk-KZ">
                <a:latin typeface="Times New Roman"/>
                <a:ea typeface="Times New Roman"/>
              </a:rPr>
              <a:t>2)Ойлауға өзін-өзі тежеу қалыптасада.</a:t>
            </a:r>
            <a:endParaRPr lang="ru-RU" sz="2000">
              <a:latin typeface="Times New Roman"/>
              <a:ea typeface="Times New Roman"/>
            </a:endParaRPr>
          </a:p>
          <a:p>
            <a:pPr>
              <a:spcAft>
                <a:spcPts val="0"/>
              </a:spcAft>
            </a:pPr>
            <a:r>
              <a:rPr lang="kk-KZ">
                <a:latin typeface="Times New Roman"/>
                <a:ea typeface="Times New Roman"/>
              </a:rPr>
              <a:t>3)Тілдің дамуы 1 </a:t>
            </a:r>
            <a:r>
              <a:rPr lang="kk-KZ" smtClean="0">
                <a:latin typeface="Times New Roman"/>
                <a:ea typeface="Times New Roman"/>
              </a:rPr>
              <a:t>жаста жеке </a:t>
            </a:r>
            <a:r>
              <a:rPr lang="kk-KZ">
                <a:latin typeface="Times New Roman"/>
                <a:ea typeface="Times New Roman"/>
              </a:rPr>
              <a:t>сөз айтылады: 2 жаста 2-3 сөзді құрастырып айтады, 3 жастың аяғында толық балалармен қарым-қатынас жасайды.</a:t>
            </a:r>
            <a:endParaRPr lang="ru-RU" sz="2000">
              <a:latin typeface="Times New Roman"/>
              <a:ea typeface="Times New Roman"/>
            </a:endParaRPr>
          </a:p>
          <a:p>
            <a:pPr>
              <a:spcAft>
                <a:spcPts val="0"/>
              </a:spcAft>
            </a:pPr>
            <a:r>
              <a:rPr lang="kk-KZ">
                <a:latin typeface="Times New Roman"/>
                <a:ea typeface="Times New Roman"/>
              </a:rPr>
              <a:t>4)Фанемадан кеінгі кезеңде фанемді сөзге ауысады.</a:t>
            </a:r>
            <a:endParaRPr lang="ru-RU" sz="2000">
              <a:latin typeface="Times New Roman"/>
              <a:ea typeface="Times New Roman"/>
            </a:endParaRPr>
          </a:p>
          <a:p>
            <a:pPr>
              <a:spcAft>
                <a:spcPts val="0"/>
              </a:spcAft>
            </a:pPr>
            <a:r>
              <a:rPr lang="kk-KZ">
                <a:latin typeface="Times New Roman"/>
                <a:ea typeface="Times New Roman"/>
              </a:rPr>
              <a:t>5)Экоцентрлік сөз 1 жастан аяқталады.</a:t>
            </a:r>
            <a:endParaRPr lang="ru-RU" sz="2000">
              <a:latin typeface="Times New Roman"/>
              <a:ea typeface="Times New Roman"/>
            </a:endParaRPr>
          </a:p>
          <a:p>
            <a:pPr>
              <a:spcAft>
                <a:spcPts val="0"/>
              </a:spcAft>
            </a:pPr>
            <a:r>
              <a:rPr lang="kk-KZ">
                <a:latin typeface="Times New Roman"/>
                <a:ea typeface="Times New Roman"/>
              </a:rPr>
              <a:t>     Заттық әрекеттер монепулярлық тұрғыда емес, мағынасын түсініп жасауда болады, ойын 1-3 жаста алғашқы сюжеттік ойындар ойнай бастайды.</a:t>
            </a:r>
            <a:endParaRPr lang="ru-RU" sz="2000">
              <a:latin typeface="Times New Roman"/>
              <a:ea typeface="Times New Roman"/>
            </a:endParaRPr>
          </a:p>
          <a:p>
            <a:pPr>
              <a:spcAft>
                <a:spcPts val="0"/>
              </a:spcAft>
            </a:pPr>
            <a:r>
              <a:rPr lang="kk-KZ">
                <a:latin typeface="Times New Roman"/>
                <a:ea typeface="Times New Roman"/>
              </a:rPr>
              <a:t>     3 жаста бала қарапайым жаңа форманы ажыратады.</a:t>
            </a:r>
            <a:endParaRPr lang="ru-RU"/>
          </a:p>
        </p:txBody>
      </p:sp>
    </p:spTree>
    <p:extLst>
      <p:ext uri="{BB962C8B-B14F-4D97-AF65-F5344CB8AC3E}">
        <p14:creationId xmlns:p14="http://schemas.microsoft.com/office/powerpoint/2010/main" val="2787321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85000" lnSpcReduction="10000"/>
          </a:bodyPr>
          <a:lstStyle/>
          <a:p>
            <a:pPr indent="361950" algn="just">
              <a:spcAft>
                <a:spcPts val="0"/>
              </a:spcAft>
            </a:pPr>
            <a:r>
              <a:rPr lang="kk-KZ" sz="2800" kern="50">
                <a:latin typeface="Times New Roman"/>
                <a:ea typeface="DejaVu Sans"/>
                <a:cs typeface="Times New Roman"/>
              </a:rPr>
              <a:t>Бірінші жарты жылдықта тіл айтарлықтай қарқынмен дамиды; сөйлеуге еліктеу қабілеті жетіледі, былдыры күрделенеді; бір жарым жасында белсенді сөздік қоры             30-40 сөзге жетеді. </a:t>
            </a:r>
            <a:endParaRPr lang="ru-RU" sz="2000" kern="50">
              <a:latin typeface="Arial"/>
              <a:ea typeface="DejaVu Sans"/>
              <a:cs typeface="Times New Roman"/>
            </a:endParaRPr>
          </a:p>
          <a:p>
            <a:pPr indent="361950" algn="just">
              <a:spcAft>
                <a:spcPts val="0"/>
              </a:spcAft>
            </a:pPr>
            <a:r>
              <a:rPr lang="kk-KZ" sz="2800" kern="50">
                <a:latin typeface="Times New Roman"/>
                <a:ea typeface="DejaVu Sans"/>
                <a:cs typeface="Times New Roman"/>
              </a:rPr>
              <a:t>Екінші жарты жылдықта белсенді тіл дамуында айтарлықтай өзгерістер болады: белсенді сөздік қоры               200-300 сөзге дейін артады. Бала тілінде зат есімдердің септік және көптік жалғаулары, етістіктің бұйрық райы мен өткен шақ пен келер шақ түрлері пайда болады. Бала кейбір дауыссыз дыбыстарды дұрыс айтады. </a:t>
            </a:r>
            <a:endParaRPr lang="ru-RU" sz="2000" kern="50">
              <a:latin typeface="Arial"/>
              <a:ea typeface="DejaVu Sans"/>
              <a:cs typeface="Times New Roman"/>
            </a:endParaRPr>
          </a:p>
          <a:p>
            <a:endParaRPr lang="ru-RU"/>
          </a:p>
        </p:txBody>
      </p:sp>
    </p:spTree>
    <p:extLst>
      <p:ext uri="{BB962C8B-B14F-4D97-AF65-F5344CB8AC3E}">
        <p14:creationId xmlns:p14="http://schemas.microsoft.com/office/powerpoint/2010/main" val="1184469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r>
              <a:rPr lang="kk-KZ" sz="2800" kern="50">
                <a:latin typeface="Times New Roman"/>
                <a:ea typeface="DejaVu Sans"/>
              </a:rPr>
              <a:t>1 жас 3 айдан бастап, 1 жас 6 айға дейін бала жаңа           іс-әрекеттерді орындай бастайды, ересектер мен жасы үлкен балалардың іс-әрекеттеріне қарай отыра, тәрбиешінің қимылын қайталап, көргендерін орындайды. Ол бейнелеу әрекеттері деп аталады, 2 жастың соңына қарай бірізділікті қажет ететін сюжеттік ойындарға ауысады. Өйткені, бір жарым жасқа дейін бала көзбен көргенінің әсерінде болады, оның тәжірибелері мардымсыз, ойындары тұрақсыз, ал ойын жағдайын тәрбиеші дайындайды.</a:t>
            </a:r>
            <a:endParaRPr lang="ru-RU"/>
          </a:p>
        </p:txBody>
      </p:sp>
    </p:spTree>
    <p:extLst>
      <p:ext uri="{BB962C8B-B14F-4D97-AF65-F5344CB8AC3E}">
        <p14:creationId xmlns:p14="http://schemas.microsoft.com/office/powerpoint/2010/main" val="1024007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pPr>
              <a:lnSpc>
                <a:spcPct val="115000"/>
              </a:lnSpc>
              <a:spcAft>
                <a:spcPts val="1000"/>
              </a:spcAft>
            </a:pPr>
            <a:r>
              <a:rPr lang="kk-KZ">
                <a:latin typeface="Times New Roman"/>
                <a:ea typeface="Calibri"/>
              </a:rPr>
              <a:t>1,5 жаста сөз бен заттардың арасында байланыс туады, баланың тілі қалыптаса бастайды. Баланың ми қыртысында дыбыс орталығы мен сөйлеу орталығының арасында нервтік байланыс пайда бола бастайды. Кейіннен ол күшейіп, сөздерді құрастыру, 2-3 сөздің басын құрау қабілеттері пайда болады. Дені сау, жақсы дамып келе жатқан баланың бір жасында 6-10, екі жасында 250-300, үш жаста </a:t>
            </a:r>
            <a:r>
              <a:rPr lang="kk-KZ" smtClean="0">
                <a:latin typeface="Times New Roman"/>
                <a:ea typeface="Calibri"/>
              </a:rPr>
              <a:t>1500 сөз </a:t>
            </a:r>
            <a:r>
              <a:rPr lang="kk-KZ">
                <a:latin typeface="Times New Roman"/>
                <a:ea typeface="Calibri"/>
              </a:rPr>
              <a:t>қоры жиналады. Баланың тәрбиесіне, жоғары жүйке әрекетінің тобына, қозу мен тежелудің қасиеттеріне байланысты балалардың сөз қорының мөлшері әртүрлі.</a:t>
            </a:r>
            <a:endParaRPr lang="ru-RU" sz="2000">
              <a:latin typeface="Times New Roman"/>
              <a:ea typeface="Times New Roman"/>
            </a:endParaRPr>
          </a:p>
          <a:p>
            <a:endParaRPr lang="ru-RU"/>
          </a:p>
        </p:txBody>
      </p:sp>
    </p:spTree>
    <p:extLst>
      <p:ext uri="{BB962C8B-B14F-4D97-AF65-F5344CB8AC3E}">
        <p14:creationId xmlns:p14="http://schemas.microsoft.com/office/powerpoint/2010/main" val="2974355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kk-KZ" sz="2800" kern="50">
                <a:latin typeface="Times New Roman"/>
                <a:ea typeface="DejaVu Sans"/>
              </a:rPr>
              <a:t>бір жарым жасқа дейін бала бір іс-әрекетпен 2-4 минут айналысса, екі жасқа қарай, өз әрекетін сөзбен түсіндіре отыра, 5-7 минутқа дейін айналыса алады</a:t>
            </a:r>
            <a:endParaRPr lang="ru-RU"/>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3322949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kk-KZ" kern="50" smtClean="0">
                <a:latin typeface="Times New Roman"/>
                <a:ea typeface="DejaVu Sans"/>
              </a:rPr>
              <a:t>Екі </a:t>
            </a:r>
            <a:r>
              <a:rPr lang="kk-KZ" kern="50">
                <a:latin typeface="Times New Roman"/>
                <a:ea typeface="DejaVu Sans"/>
              </a:rPr>
              <a:t>жаста баланың дене және психикалық дамуы одан әрі жүзеге асады. Ай сайын салмағына 170,0—190,0 г, бойына - 1 см қосып отырады. Екі жастағы баланың салмағы орташа есеппен 12,0—12,7 кг, бойының ұзындығы 85,0— 86,0 см жетеді, 20 сүт тісі болады. Сергу уақытының ұзақтығы: бірінші жарты жылдықта 3 сағаттан бастап 4 сағатқа дейін, екінші жарты жылдықта 4 сағаттан бастап 5,5 сағатқа дейін. Тәуліктік ұйқы мөлшері 14 сағаттан 12,5 сағатқа дейін қысқарады</a:t>
            </a:r>
            <a:endParaRPr lang="ru-RU"/>
          </a:p>
        </p:txBody>
      </p:sp>
    </p:spTree>
    <p:extLst>
      <p:ext uri="{BB962C8B-B14F-4D97-AF65-F5344CB8AC3E}">
        <p14:creationId xmlns:p14="http://schemas.microsoft.com/office/powerpoint/2010/main" val="468963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0"/>
            <a:ext cx="8784976" cy="6096000"/>
          </a:xfrm>
        </p:spPr>
        <p:txBody>
          <a:bodyPr>
            <a:normAutofit fontScale="92500" lnSpcReduction="20000"/>
          </a:bodyPr>
          <a:lstStyle/>
          <a:p>
            <a:pPr indent="361950" algn="just">
              <a:spcAft>
                <a:spcPts val="0"/>
              </a:spcAft>
            </a:pPr>
            <a:r>
              <a:rPr lang="kk-KZ" sz="2800" kern="50">
                <a:latin typeface="Times New Roman"/>
                <a:ea typeface="DejaVu Sans"/>
                <a:cs typeface="Times New Roman"/>
              </a:rPr>
              <a:t>Бала өмірінің екінші жылында </a:t>
            </a:r>
            <a:r>
              <a:rPr lang="kk-KZ" sz="2800" kern="50" smtClean="0">
                <a:latin typeface="Times New Roman"/>
                <a:ea typeface="DejaVu Sans"/>
                <a:cs typeface="Times New Roman"/>
              </a:rPr>
              <a:t>сөйлейді, </a:t>
            </a:r>
            <a:r>
              <a:rPr lang="kk-KZ" sz="2800" kern="50">
                <a:latin typeface="Times New Roman"/>
                <a:ea typeface="DejaVu Sans"/>
                <a:cs typeface="Times New Roman"/>
              </a:rPr>
              <a:t>заттармен әрекет жасаудың қарапайым тәсілдерін меңгереді. Ол әлі де ересектердің көмегін қажет етеді, бірақ сәбилерге қарағанда, онда талпыныс, ересектерге түсіндіре білуге деген ұмтылыс пайда болады. </a:t>
            </a:r>
            <a:endParaRPr lang="ru-RU" sz="2000" kern="50">
              <a:latin typeface="Arial"/>
              <a:ea typeface="DejaVu Sans"/>
              <a:cs typeface="Times New Roman"/>
            </a:endParaRPr>
          </a:p>
          <a:p>
            <a:r>
              <a:rPr lang="ru-RU" sz="2800" kern="50">
                <a:latin typeface="Times New Roman"/>
                <a:ea typeface="DejaVu Sans"/>
              </a:rPr>
              <a:t>2 жаста қарқын</a:t>
            </a:r>
            <a:r>
              <a:rPr lang="kk-KZ" sz="2800" kern="50">
                <a:latin typeface="Times New Roman"/>
                <a:ea typeface="DejaVu Sans"/>
              </a:rPr>
              <a:t>ды</a:t>
            </a:r>
            <a:r>
              <a:rPr lang="ru-RU" sz="2800" kern="50">
                <a:latin typeface="Times New Roman"/>
                <a:ea typeface="DejaVu Sans"/>
              </a:rPr>
              <a:t> даму бағыттары айқындалады. Бұл </a:t>
            </a:r>
            <a:r>
              <a:rPr lang="kk-KZ" sz="2800" kern="50">
                <a:latin typeface="Times New Roman"/>
                <a:ea typeface="DejaVu Sans"/>
              </a:rPr>
              <a:t>ересек адамдардың</a:t>
            </a:r>
            <a:r>
              <a:rPr lang="ru-RU" sz="2800" kern="50">
                <a:latin typeface="Times New Roman"/>
                <a:ea typeface="DejaVu Sans"/>
              </a:rPr>
              <a:t> тілін түсіну және сөйлеу қабілетінің дамуы, сенсорлық даму, заттармен әрекет</a:t>
            </a:r>
            <a:r>
              <a:rPr lang="kk-KZ" sz="2800" kern="50">
                <a:latin typeface="Times New Roman"/>
                <a:ea typeface="DejaVu Sans"/>
              </a:rPr>
              <a:t>т</a:t>
            </a:r>
            <a:r>
              <a:rPr lang="ru-RU" sz="2800" kern="50">
                <a:latin typeface="Times New Roman"/>
                <a:ea typeface="DejaVu Sans"/>
              </a:rPr>
              <a:t>ің</a:t>
            </a:r>
            <a:r>
              <a:rPr lang="kk-KZ" sz="2800" kern="50">
                <a:latin typeface="Times New Roman"/>
                <a:ea typeface="DejaVu Sans"/>
              </a:rPr>
              <a:t>, </a:t>
            </a:r>
            <a:r>
              <a:rPr lang="ru-RU" sz="2800" kern="50">
                <a:latin typeface="Times New Roman"/>
                <a:ea typeface="DejaVu Sans"/>
              </a:rPr>
              <a:t>ойындардың, </a:t>
            </a:r>
            <a:r>
              <a:rPr lang="kk-KZ" sz="2800" kern="50">
                <a:latin typeface="Times New Roman"/>
                <a:ea typeface="DejaVu Sans"/>
              </a:rPr>
              <a:t>қимыл-</a:t>
            </a:r>
            <a:r>
              <a:rPr lang="ru-RU" sz="2800" kern="50">
                <a:latin typeface="Times New Roman"/>
                <a:ea typeface="DejaVu Sans"/>
              </a:rPr>
              <a:t>қозғалыстарының, дербестік</a:t>
            </a:r>
            <a:r>
              <a:rPr lang="kk-KZ" sz="2800" kern="50">
                <a:latin typeface="Times New Roman"/>
                <a:ea typeface="DejaVu Sans"/>
              </a:rPr>
              <a:t>тің </a:t>
            </a:r>
            <a:r>
              <a:rPr lang="ru-RU" sz="2800" kern="50">
                <a:latin typeface="Times New Roman"/>
                <a:ea typeface="DejaVu Sans"/>
              </a:rPr>
              <a:t>дамуы. Дамудың әр бағыты басқа</a:t>
            </a:r>
            <a:r>
              <a:rPr lang="kk-KZ" sz="2800" kern="50">
                <a:latin typeface="Times New Roman"/>
                <a:ea typeface="DejaVu Sans"/>
              </a:rPr>
              <a:t> бағыттармен байланысты дамиды.</a:t>
            </a:r>
            <a:r>
              <a:rPr lang="ru-RU" sz="2800" kern="50">
                <a:latin typeface="Times New Roman"/>
                <a:ea typeface="DejaVu Sans"/>
              </a:rPr>
              <a:t> Мысалы, заттармен әрекет</a:t>
            </a:r>
            <a:r>
              <a:rPr lang="kk-KZ" sz="2800" kern="50">
                <a:latin typeface="Times New Roman"/>
                <a:ea typeface="DejaVu Sans"/>
              </a:rPr>
              <a:t> жасаудың</a:t>
            </a:r>
            <a:r>
              <a:rPr lang="ru-RU" sz="2800" kern="50">
                <a:latin typeface="Times New Roman"/>
                <a:ea typeface="DejaVu Sans"/>
              </a:rPr>
              <a:t> және ойын</a:t>
            </a:r>
            <a:r>
              <a:rPr lang="kk-KZ" sz="2800" kern="50">
                <a:latin typeface="Times New Roman"/>
                <a:ea typeface="DejaVu Sans"/>
              </a:rPr>
              <a:t>н</a:t>
            </a:r>
            <a:r>
              <a:rPr lang="ru-RU" sz="2800" kern="50">
                <a:latin typeface="Times New Roman"/>
                <a:ea typeface="DejaVu Sans"/>
              </a:rPr>
              <a:t>ың дамуы </a:t>
            </a:r>
            <a:r>
              <a:rPr lang="kk-KZ" sz="2800" kern="50">
                <a:latin typeface="Times New Roman"/>
                <a:ea typeface="DejaVu Sans"/>
              </a:rPr>
              <a:t>қимыл-</a:t>
            </a:r>
            <a:r>
              <a:rPr lang="ru-RU" sz="2800" kern="50">
                <a:latin typeface="Times New Roman"/>
                <a:ea typeface="DejaVu Sans"/>
              </a:rPr>
              <a:t>қозғалы</a:t>
            </a:r>
            <a:r>
              <a:rPr lang="kk-KZ" sz="2800" kern="50">
                <a:latin typeface="Times New Roman"/>
                <a:ea typeface="DejaVu Sans"/>
              </a:rPr>
              <a:t>ст</a:t>
            </a:r>
            <a:r>
              <a:rPr lang="ru-RU" sz="2800" kern="50">
                <a:latin typeface="Times New Roman"/>
                <a:ea typeface="DejaVu Sans"/>
              </a:rPr>
              <a:t>ың дамуымен, ал 1 жас 6 айдан </a:t>
            </a:r>
            <a:r>
              <a:rPr lang="kk-KZ" sz="2800" kern="50">
                <a:latin typeface="Times New Roman"/>
                <a:ea typeface="DejaVu Sans"/>
              </a:rPr>
              <a:t>кейін</a:t>
            </a:r>
            <a:r>
              <a:rPr lang="ru-RU" sz="2800" kern="50">
                <a:latin typeface="Times New Roman"/>
                <a:ea typeface="DejaVu Sans"/>
              </a:rPr>
              <a:t> сөздерді түсінуімен тығыз байланысты. Дамудың бұл бағыттары осы жаста ерекше маңызды, өйткені олар едәуір күшті</a:t>
            </a:r>
            <a:r>
              <a:rPr lang="kk-KZ" sz="2800" kern="50">
                <a:latin typeface="Times New Roman"/>
                <a:ea typeface="DejaVu Sans"/>
              </a:rPr>
              <a:t> болып табылады және</a:t>
            </a:r>
            <a:r>
              <a:rPr lang="ru-RU" sz="2800" kern="50">
                <a:latin typeface="Times New Roman"/>
                <a:ea typeface="DejaVu Sans"/>
              </a:rPr>
              <a:t> жағымсыз факторлар әсеріне (нашар анамнез, аурушаңдық, педагогикалық әсерлердің жетіспеушілігі және т.б.) аз ұшырай</a:t>
            </a:r>
            <a:r>
              <a:rPr lang="kk-KZ" sz="2800" kern="50">
                <a:latin typeface="Times New Roman"/>
                <a:ea typeface="DejaVu Sans"/>
              </a:rPr>
              <a:t>ды</a:t>
            </a:r>
            <a:endParaRPr lang="ru-RU"/>
          </a:p>
        </p:txBody>
      </p:sp>
    </p:spTree>
    <p:extLst>
      <p:ext uri="{BB962C8B-B14F-4D97-AF65-F5344CB8AC3E}">
        <p14:creationId xmlns:p14="http://schemas.microsoft.com/office/powerpoint/2010/main" val="393174357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вердый переплет">
  <a:themeElements>
    <a:clrScheme name="Твердый переплет">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Твердый переплет">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31</TotalTime>
  <Words>993</Words>
  <Application>Microsoft Office PowerPoint</Application>
  <PresentationFormat>Экран (4:3)</PresentationFormat>
  <Paragraphs>27</Paragraphs>
  <Slides>15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Arial</vt:lpstr>
      <vt:lpstr>Book Antiqua</vt:lpstr>
      <vt:lpstr>Calibri</vt:lpstr>
      <vt:lpstr>DejaVu Sans</vt:lpstr>
      <vt:lpstr>Times New Roman</vt:lpstr>
      <vt:lpstr>Wingdings</vt:lpstr>
      <vt:lpstr>Твердый переплет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Павлодар мемлекеттік педагогикалық институты 2017 жыл</dc:title>
  <dc:creator>a108</dc:creator>
  <cp:lastModifiedBy>Admin</cp:lastModifiedBy>
  <cp:revision>6</cp:revision>
  <dcterms:created xsi:type="dcterms:W3CDTF">2017-02-09T08:00:44Z</dcterms:created>
  <dcterms:modified xsi:type="dcterms:W3CDTF">2024-02-08T11:40:34Z</dcterms:modified>
</cp:coreProperties>
</file>